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9144000" cy="51435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96240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5180013" y="0"/>
            <a:ext cx="396240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4886325"/>
            <a:ext cx="3962400" cy="2571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:notes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:notes"/>
          <p:cNvSpPr/>
          <p:nvPr>
            <p:ph idx="2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0:notes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0:notes"/>
          <p:cNvSpPr/>
          <p:nvPr>
            <p:ph idx="2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1:notes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1:notes"/>
          <p:cNvSpPr/>
          <p:nvPr>
            <p:ph idx="2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2:notes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2:notes"/>
          <p:cNvSpPr/>
          <p:nvPr>
            <p:ph idx="2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:notes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2:notes"/>
          <p:cNvSpPr/>
          <p:nvPr>
            <p:ph idx="2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:notes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3:notes"/>
          <p:cNvSpPr/>
          <p:nvPr>
            <p:ph idx="2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:notes"/>
          <p:cNvSpPr/>
          <p:nvPr>
            <p:ph idx="2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p4:notes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 стоимость этих услуг покрывается за счет микрогрантов фонда. То есть участник получает доступ к компетенциям и производственным технологиям мирового уровня, практически бесплатно, а высвободившиеся деньги может направить на развитие своего бизнеса.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4:notes"/>
          <p:cNvSpPr txBox="1"/>
          <p:nvPr>
            <p:ph idx="12" type="sldNum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:notes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5:notes"/>
          <p:cNvSpPr/>
          <p:nvPr>
            <p:ph idx="2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:notes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6:notes"/>
          <p:cNvSpPr/>
          <p:nvPr>
            <p:ph idx="2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7:notes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7:notes"/>
          <p:cNvSpPr/>
          <p:nvPr>
            <p:ph idx="2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8:notes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8:notes"/>
          <p:cNvSpPr/>
          <p:nvPr>
            <p:ph idx="2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9:notes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9:notes"/>
          <p:cNvSpPr/>
          <p:nvPr>
            <p:ph idx="2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showMasterSp="0" type="obj">
  <p:cSld name="OBJECT">
    <p:bg>
      <p:bgPr>
        <a:solidFill>
          <a:schemeClr val="l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>
            <a:off x="182879" y="1530096"/>
            <a:ext cx="5928359" cy="2615183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 txBox="1"/>
          <p:nvPr>
            <p:ph type="ctrTitle"/>
          </p:nvPr>
        </p:nvSpPr>
        <p:spPr>
          <a:xfrm>
            <a:off x="1244172" y="1683899"/>
            <a:ext cx="6655655" cy="15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72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0" type="dt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2" type="sldNum"/>
          </p:nvPr>
        </p:nvSpPr>
        <p:spPr>
          <a:xfrm>
            <a:off x="8412988" y="4829000"/>
            <a:ext cx="20637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254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showMasterSp="0">
  <p:cSld name="Blank">
    <p:bg>
      <p:bgPr>
        <a:solidFill>
          <a:schemeClr val="lt1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/>
          <p:nvPr/>
        </p:nvSpPr>
        <p:spPr>
          <a:xfrm>
            <a:off x="0" y="1621536"/>
            <a:ext cx="2414016" cy="286512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 txBox="1"/>
          <p:nvPr>
            <p:ph idx="11" type="ft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0" type="dt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8412988" y="4829000"/>
            <a:ext cx="20637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254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Пустой слайд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idx="10" type="dt"/>
          </p:nvPr>
        </p:nvSpPr>
        <p:spPr>
          <a:xfrm>
            <a:off x="457200" y="4783455"/>
            <a:ext cx="210312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3108960" y="4783455"/>
            <a:ext cx="292608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412988" y="4829000"/>
            <a:ext cx="206375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объект">
  <p:cSld name="Заголовок и объект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628652" y="273848"/>
            <a:ext cx="433705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1383620" y="1746296"/>
            <a:ext cx="6376758" cy="12464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457200" y="4783455"/>
            <a:ext cx="210312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3108960" y="4783455"/>
            <a:ext cx="292608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8412988" y="4829000"/>
            <a:ext cx="206375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>
  <p:cSld name="Title 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354963" y="150712"/>
            <a:ext cx="8434072" cy="61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>
                <a:solidFill>
                  <a:srgbClr val="32303D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1" type="ft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0" type="dt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2" type="sldNum"/>
          </p:nvPr>
        </p:nvSpPr>
        <p:spPr>
          <a:xfrm>
            <a:off x="8412988" y="4829000"/>
            <a:ext cx="20637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254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>
  <p:cSld name="Title and Conte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/>
          <p:nvPr>
            <p:ph type="title"/>
          </p:nvPr>
        </p:nvSpPr>
        <p:spPr>
          <a:xfrm>
            <a:off x="354963" y="150712"/>
            <a:ext cx="8434072" cy="61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>
                <a:solidFill>
                  <a:srgbClr val="32303D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" type="body"/>
          </p:nvPr>
        </p:nvSpPr>
        <p:spPr>
          <a:xfrm>
            <a:off x="1383620" y="1746296"/>
            <a:ext cx="6376758" cy="1781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>
                <a:solidFill>
                  <a:srgbClr val="05050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2" type="sldNum"/>
          </p:nvPr>
        </p:nvSpPr>
        <p:spPr>
          <a:xfrm>
            <a:off x="8412988" y="4829000"/>
            <a:ext cx="20637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254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>
  <p:cSld name="Two Conten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/>
          <p:nvPr>
            <p:ph type="title"/>
          </p:nvPr>
        </p:nvSpPr>
        <p:spPr>
          <a:xfrm>
            <a:off x="354963" y="150712"/>
            <a:ext cx="8434072" cy="61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>
                <a:solidFill>
                  <a:srgbClr val="32303D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" type="body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2" type="body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0" type="dt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2" type="sldNum"/>
          </p:nvPr>
        </p:nvSpPr>
        <p:spPr>
          <a:xfrm>
            <a:off x="8412988" y="4829000"/>
            <a:ext cx="20637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5400" marR="0" algn="l">
              <a:lnSpc>
                <a:spcPct val="103333"/>
              </a:lnSpc>
              <a:spcBef>
                <a:spcPts val="0"/>
              </a:spcBef>
              <a:buNone/>
              <a:defRPr b="0" i="0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254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354963" y="150712"/>
            <a:ext cx="8434072" cy="61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rgbClr val="32303D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1383620" y="1746296"/>
            <a:ext cx="6376758" cy="1781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05050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0" type="dt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412988" y="4829000"/>
            <a:ext cx="20637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25400" marR="0" rtl="0" algn="l">
              <a:lnSpc>
                <a:spcPct val="103333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25400" marR="0" rtl="0" algn="l">
              <a:lnSpc>
                <a:spcPct val="103333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25400" marR="0" rtl="0" algn="l">
              <a:lnSpc>
                <a:spcPct val="103333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25400" marR="0" rtl="0" algn="l">
              <a:lnSpc>
                <a:spcPct val="103333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25400" marR="0" rtl="0" algn="l">
              <a:lnSpc>
                <a:spcPct val="103333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5400" marR="0" rtl="0" algn="l">
              <a:lnSpc>
                <a:spcPct val="103333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5400" marR="0" rtl="0" algn="l">
              <a:lnSpc>
                <a:spcPct val="103333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5400" marR="0" rtl="0" algn="l">
              <a:lnSpc>
                <a:spcPct val="103333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5400" marR="0" rtl="0" algn="l">
              <a:lnSpc>
                <a:spcPct val="103333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254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Relationship Id="rId4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jpg"/><Relationship Id="rId4" Type="http://schemas.openxmlformats.org/officeDocument/2006/relationships/hyperlink" Target="mailto:dnikitin@sk.ru" TargetMode="External"/><Relationship Id="rId5" Type="http://schemas.openxmlformats.org/officeDocument/2006/relationships/image" Target="../media/image6.jpg"/><Relationship Id="rId6" Type="http://schemas.openxmlformats.org/officeDocument/2006/relationships/hyperlink" Target="https://t.me/rnd_sk_ru" TargetMode="External"/><Relationship Id="rId7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Relationship Id="rId4" Type="http://schemas.openxmlformats.org/officeDocument/2006/relationships/image" Target="../media/image13.png"/><Relationship Id="rId5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Relationship Id="rId4" Type="http://schemas.openxmlformats.org/officeDocument/2006/relationships/image" Target="../media/image1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9"/>
          <p:cNvSpPr txBox="1"/>
          <p:nvPr>
            <p:ph type="ctrTitle"/>
          </p:nvPr>
        </p:nvSpPr>
        <p:spPr>
          <a:xfrm>
            <a:off x="1244172" y="1683899"/>
            <a:ext cx="6655655" cy="15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97485" marR="508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Технологические  сервисы «Сколково»</a:t>
            </a:r>
            <a:endParaRPr/>
          </a:p>
        </p:txBody>
      </p:sp>
      <p:sp>
        <p:nvSpPr>
          <p:cNvPr id="61" name="Google Shape;61;p9"/>
          <p:cNvSpPr/>
          <p:nvPr/>
        </p:nvSpPr>
        <p:spPr>
          <a:xfrm>
            <a:off x="423672" y="1627632"/>
            <a:ext cx="920495" cy="66446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9"/>
          <p:cNvSpPr txBox="1"/>
          <p:nvPr/>
        </p:nvSpPr>
        <p:spPr>
          <a:xfrm>
            <a:off x="8503411" y="4803600"/>
            <a:ext cx="102870" cy="2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9"/>
          <p:cNvSpPr txBox="1"/>
          <p:nvPr/>
        </p:nvSpPr>
        <p:spPr>
          <a:xfrm>
            <a:off x="1504768" y="4018960"/>
            <a:ext cx="1160780" cy="426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Rnd.sk.ru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8"/>
          <p:cNvSpPr txBox="1"/>
          <p:nvPr>
            <p:ph type="title"/>
          </p:nvPr>
        </p:nvSpPr>
        <p:spPr>
          <a:xfrm>
            <a:off x="628652" y="273848"/>
            <a:ext cx="433705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2" name="Google Shape;142;p18"/>
          <p:cNvPicPr preferRelativeResize="0"/>
          <p:nvPr/>
        </p:nvPicPr>
        <p:blipFill rotWithShape="1">
          <a:blip r:embed="rId3">
            <a:alphaModFix/>
          </a:blip>
          <a:srcRect b="20128" l="0" r="0" t="6746"/>
          <a:stretch/>
        </p:blipFill>
        <p:spPr>
          <a:xfrm>
            <a:off x="1" y="64336"/>
            <a:ext cx="9144000" cy="5014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9"/>
          <p:cNvSpPr/>
          <p:nvPr/>
        </p:nvSpPr>
        <p:spPr>
          <a:xfrm>
            <a:off x="6703513" y="869412"/>
            <a:ext cx="2327982" cy="3276709"/>
          </a:xfrm>
          <a:prstGeom prst="rect">
            <a:avLst/>
          </a:prstGeom>
          <a:solidFill>
            <a:srgbClr val="92CC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5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Hardware хакспейс</a:t>
            </a:r>
            <a:endParaRPr b="1" sz="185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6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Место для прототипирования своими руками</a:t>
            </a:r>
            <a:endParaRPr/>
          </a:p>
        </p:txBody>
      </p:sp>
      <p:pic>
        <p:nvPicPr>
          <p:cNvPr descr="NG4A9924.jpg" id="148" name="Google Shape;148;p19"/>
          <p:cNvPicPr preferRelativeResize="0"/>
          <p:nvPr/>
        </p:nvPicPr>
        <p:blipFill rotWithShape="1">
          <a:blip r:embed="rId3">
            <a:alphaModFix/>
          </a:blip>
          <a:srcRect b="-668" l="-232" r="-457" t="684"/>
          <a:stretch/>
        </p:blipFill>
        <p:spPr>
          <a:xfrm>
            <a:off x="262783" y="891435"/>
            <a:ext cx="5065452" cy="3276709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9"/>
          <p:cNvSpPr/>
          <p:nvPr/>
        </p:nvSpPr>
        <p:spPr>
          <a:xfrm>
            <a:off x="5359338" y="891434"/>
            <a:ext cx="1246383" cy="840367"/>
          </a:xfrm>
          <a:prstGeom prst="rect">
            <a:avLst/>
          </a:prstGeom>
          <a:solidFill>
            <a:srgbClr val="92CC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7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Быстрое прототипирование</a:t>
            </a:r>
            <a:endParaRPr/>
          </a:p>
        </p:txBody>
      </p:sp>
      <p:sp>
        <p:nvSpPr>
          <p:cNvPr id="150" name="Google Shape;150;p19"/>
          <p:cNvSpPr/>
          <p:nvPr/>
        </p:nvSpPr>
        <p:spPr>
          <a:xfrm>
            <a:off x="5359338" y="1749728"/>
            <a:ext cx="1246383" cy="840367"/>
          </a:xfrm>
          <a:prstGeom prst="rect">
            <a:avLst/>
          </a:prstGeom>
          <a:solidFill>
            <a:srgbClr val="92CC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7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ЧПУ станки</a:t>
            </a:r>
            <a:endParaRPr/>
          </a:p>
        </p:txBody>
      </p:sp>
      <p:sp>
        <p:nvSpPr>
          <p:cNvPr id="151" name="Google Shape;151;p19"/>
          <p:cNvSpPr/>
          <p:nvPr/>
        </p:nvSpPr>
        <p:spPr>
          <a:xfrm>
            <a:off x="5359338" y="2608022"/>
            <a:ext cx="1246383" cy="789378"/>
          </a:xfrm>
          <a:prstGeom prst="rect">
            <a:avLst/>
          </a:prstGeom>
          <a:solidFill>
            <a:srgbClr val="92CC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7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Микроэлектронная пайка и тестирование</a:t>
            </a:r>
            <a:endParaRPr sz="185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9"/>
          <p:cNvSpPr/>
          <p:nvPr/>
        </p:nvSpPr>
        <p:spPr>
          <a:xfrm>
            <a:off x="5359339" y="3415328"/>
            <a:ext cx="1246383" cy="730794"/>
          </a:xfrm>
          <a:prstGeom prst="rect">
            <a:avLst/>
          </a:prstGeom>
          <a:solidFill>
            <a:srgbClr val="92CC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7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Механообра</a:t>
            </a:r>
            <a:br>
              <a:rPr lang="ru-RU" sz="97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97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ботка</a:t>
            </a:r>
            <a:endParaRPr sz="185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G4A6261.jpg" id="157" name="Google Shape;157;p20"/>
          <p:cNvPicPr preferRelativeResize="0"/>
          <p:nvPr/>
        </p:nvPicPr>
        <p:blipFill rotWithShape="1">
          <a:blip r:embed="rId3">
            <a:alphaModFix/>
          </a:blip>
          <a:srcRect b="0" l="14623" r="20998" t="0"/>
          <a:stretch/>
        </p:blipFill>
        <p:spPr>
          <a:xfrm>
            <a:off x="4434425" y="127062"/>
            <a:ext cx="4595203" cy="4889377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0"/>
          <p:cNvSpPr/>
          <p:nvPr/>
        </p:nvSpPr>
        <p:spPr>
          <a:xfrm>
            <a:off x="492052" y="1051751"/>
            <a:ext cx="3358911" cy="4855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55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Спасибо за внимание!</a:t>
            </a:r>
            <a:endParaRPr/>
          </a:p>
        </p:txBody>
      </p:sp>
      <p:sp>
        <p:nvSpPr>
          <p:cNvPr id="159" name="Google Shape;159;p20"/>
          <p:cNvSpPr/>
          <p:nvPr/>
        </p:nvSpPr>
        <p:spPr>
          <a:xfrm>
            <a:off x="342612" y="3471336"/>
            <a:ext cx="3735505" cy="10756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27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Котлов Юрий</a:t>
            </a:r>
            <a:endParaRPr sz="127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7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Менеджер проекта по развитию НИОКР сервисов, Технопарка «Сколково»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7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78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ykotlov@sk.ru</a:t>
            </a:r>
            <a:r>
              <a:rPr lang="ru-RU" sz="127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27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https://photos-4.dropbox.com/t/2/AADq5OjSBo9Xnzf_qZXhxYaTcrgVKTSoivbN4bXvZVr3LA/12/71951888/jpeg/32x32/1/1433858400/0/2/Sk_ru.jpg/CJDMpyIgASACIAMgBCAFIAYgBygB/Y636pD94uRt59j1NIgMmbNQGdQuTXJiLhlK-_5ai_HA?size=1280x960&amp;size_mode=2" id="160" name="Google Shape;160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3556" y="401422"/>
            <a:ext cx="869727" cy="627738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0"/>
          <p:cNvSpPr/>
          <p:nvPr/>
        </p:nvSpPr>
        <p:spPr>
          <a:xfrm>
            <a:off x="1108761" y="1727162"/>
            <a:ext cx="1989134" cy="5463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75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https://t.me/rnd_sk_ru</a:t>
            </a:r>
            <a:endParaRPr sz="14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" name="Google Shape;162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531829" y="2347109"/>
            <a:ext cx="1058986" cy="10589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/>
          <p:nvPr/>
        </p:nvSpPr>
        <p:spPr>
          <a:xfrm>
            <a:off x="196596" y="0"/>
            <a:ext cx="8719185" cy="5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9"/>
              </a:spcBef>
              <a:spcAft>
                <a:spcPts val="0"/>
              </a:spcAft>
              <a:buNone/>
            </a:pPr>
            <a:r>
              <a:t/>
            </a:r>
            <a:endParaRPr sz="16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31432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>
                <a:solidFill>
                  <a:srgbClr val="8A8A8A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0"/>
          <p:cNvSpPr/>
          <p:nvPr/>
        </p:nvSpPr>
        <p:spPr>
          <a:xfrm>
            <a:off x="196596" y="0"/>
            <a:ext cx="8718802" cy="514349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0"/>
          <p:cNvSpPr/>
          <p:nvPr/>
        </p:nvSpPr>
        <p:spPr>
          <a:xfrm>
            <a:off x="2787395" y="1036319"/>
            <a:ext cx="3586479" cy="421005"/>
          </a:xfrm>
          <a:custGeom>
            <a:rect b="b" l="l" r="r" t="t"/>
            <a:pathLst>
              <a:path extrusionOk="0" h="421005" w="3586479">
                <a:moveTo>
                  <a:pt x="0" y="0"/>
                </a:moveTo>
                <a:lnTo>
                  <a:pt x="3585972" y="0"/>
                </a:lnTo>
                <a:lnTo>
                  <a:pt x="3585972" y="420624"/>
                </a:lnTo>
                <a:lnTo>
                  <a:pt x="0" y="4206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4732" y="1119302"/>
            <a:ext cx="5286396" cy="380461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6" name="Google Shape;76;p11"/>
          <p:cNvCxnSpPr/>
          <p:nvPr/>
        </p:nvCxnSpPr>
        <p:spPr>
          <a:xfrm>
            <a:off x="2802235" y="2076066"/>
            <a:ext cx="6231389" cy="9287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77" name="Google Shape;77;p11"/>
          <p:cNvSpPr txBox="1"/>
          <p:nvPr/>
        </p:nvSpPr>
        <p:spPr>
          <a:xfrm>
            <a:off x="581954" y="2811379"/>
            <a:ext cx="2150440" cy="932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6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Инжиниринг, прототипирование, исследования, испытания, промдизайн</a:t>
            </a:r>
            <a:endParaRPr sz="107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8" name="Google Shape;78;p11"/>
          <p:cNvCxnSpPr/>
          <p:nvPr/>
        </p:nvCxnSpPr>
        <p:spPr>
          <a:xfrm flipH="1" rot="10800000">
            <a:off x="3057367" y="2085354"/>
            <a:ext cx="6635" cy="2838566"/>
          </a:xfrm>
          <a:prstGeom prst="straightConnector1">
            <a:avLst/>
          </a:prstGeom>
          <a:noFill/>
          <a:ln cap="flat" cmpd="sng" w="57150">
            <a:solidFill>
              <a:schemeClr val="accent5"/>
            </a:solidFill>
            <a:prstDash val="solid"/>
            <a:round/>
            <a:headEnd len="med" w="med" type="triangl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79" name="Google Shape;79;p11"/>
          <p:cNvSpPr/>
          <p:nvPr/>
        </p:nvSpPr>
        <p:spPr>
          <a:xfrm>
            <a:off x="410056" y="234054"/>
            <a:ext cx="7829212" cy="582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966">
                <a:solidFill>
                  <a:srgbClr val="0099CC"/>
                </a:solidFill>
                <a:latin typeface="Bebas Neue"/>
                <a:ea typeface="Bebas Neue"/>
                <a:cs typeface="Bebas Neue"/>
                <a:sym typeface="Bebas Neue"/>
              </a:rPr>
              <a:t>НИОКР сервисы взаимно дополняют друг друга и востребованы в комплексном развитии инновационных проектов</a:t>
            </a:r>
            <a:endParaRPr b="1" sz="818">
              <a:solidFill>
                <a:srgbClr val="0099CC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200" y="1276350"/>
            <a:ext cx="6327946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2"/>
          <p:cNvSpPr/>
          <p:nvPr/>
        </p:nvSpPr>
        <p:spPr>
          <a:xfrm>
            <a:off x="195920" y="183594"/>
            <a:ext cx="8685754" cy="7457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621">
                <a:solidFill>
                  <a:srgbClr val="0099CC"/>
                </a:solidFill>
                <a:latin typeface="Bebas Neue"/>
                <a:ea typeface="Bebas Neue"/>
                <a:cs typeface="Bebas Neue"/>
                <a:sym typeface="Bebas Neue"/>
              </a:rPr>
              <a:t>Более 75+ ЦКП Аккредитовано</a:t>
            </a:r>
            <a:endParaRPr b="1" sz="2621">
              <a:solidFill>
                <a:srgbClr val="0099CC"/>
              </a:solidFill>
              <a:latin typeface="Bebas Neue"/>
              <a:ea typeface="Bebas Neue"/>
              <a:cs typeface="Bebas Neue"/>
              <a:sym typeface="Bebas Neue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621">
                <a:solidFill>
                  <a:srgbClr val="0099CC"/>
                </a:solidFill>
                <a:latin typeface="Bebas Neue"/>
                <a:ea typeface="Bebas Neue"/>
                <a:cs typeface="Bebas Neue"/>
                <a:sym typeface="Bebas Neue"/>
              </a:rPr>
              <a:t>25+ ЦКП размещены в Комплексе Технопарк</a:t>
            </a:r>
            <a:endParaRPr sz="2294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/>
          <p:nvPr/>
        </p:nvSpPr>
        <p:spPr>
          <a:xfrm>
            <a:off x="381000" y="121426"/>
            <a:ext cx="8458200" cy="496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200">
                <a:solidFill>
                  <a:srgbClr val="0099CC"/>
                </a:solidFill>
                <a:latin typeface="Bebas Neue"/>
                <a:ea typeface="Bebas Neue"/>
                <a:cs typeface="Bebas Neue"/>
                <a:sym typeface="Bebas Neue"/>
              </a:rPr>
              <a:t>Сервис одного окна для заказа НИОКР услуг</a:t>
            </a:r>
            <a:endParaRPr/>
          </a:p>
        </p:txBody>
      </p:sp>
      <p:sp>
        <p:nvSpPr>
          <p:cNvPr id="92" name="Google Shape;92;p13"/>
          <p:cNvSpPr/>
          <p:nvPr/>
        </p:nvSpPr>
        <p:spPr>
          <a:xfrm>
            <a:off x="3276600" y="824979"/>
            <a:ext cx="3101930" cy="647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>
                <a:solidFill>
                  <a:srgbClr val="0099CC"/>
                </a:solidFill>
                <a:latin typeface="Bebas Neue"/>
                <a:ea typeface="Bebas Neue"/>
                <a:cs typeface="Bebas Neue"/>
                <a:sym typeface="Bebas Neue"/>
              </a:rPr>
              <a:t>RND.SK.RU</a:t>
            </a:r>
            <a:endParaRPr sz="1050">
              <a:solidFill>
                <a:srgbClr val="0099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3" name="Google Shape;93;p13"/>
          <p:cNvGrpSpPr/>
          <p:nvPr/>
        </p:nvGrpSpPr>
        <p:grpSpPr>
          <a:xfrm>
            <a:off x="1828800" y="1352550"/>
            <a:ext cx="5486400" cy="3902059"/>
            <a:chOff x="-98427" y="-189863"/>
            <a:chExt cx="9100185" cy="5869621"/>
          </a:xfrm>
        </p:grpSpPr>
        <p:pic>
          <p:nvPicPr>
            <p:cNvPr descr="Картинки по запросу экран ноутбука на прозрачном фоне" id="94" name="Google Shape;94;p1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98427" y="-189863"/>
              <a:ext cx="9100185" cy="586962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95" name="Google Shape;95;p13"/>
            <p:cNvGrpSpPr/>
            <p:nvPr/>
          </p:nvGrpSpPr>
          <p:grpSpPr>
            <a:xfrm>
              <a:off x="1588605" y="826217"/>
              <a:ext cx="5726120" cy="3573064"/>
              <a:chOff x="1588605" y="826217"/>
              <a:chExt cx="5726120" cy="3573064"/>
            </a:xfrm>
          </p:grpSpPr>
          <p:pic>
            <p:nvPicPr>
              <p:cNvPr id="96" name="Google Shape;96;p13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1588605" y="826217"/>
                <a:ext cx="5726119" cy="296600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7" name="Google Shape;97;p13"/>
              <p:cNvPicPr preferRelativeResize="0"/>
              <p:nvPr/>
            </p:nvPicPr>
            <p:blipFill rotWithShape="1">
              <a:blip r:embed="rId5">
                <a:alphaModFix/>
              </a:blip>
              <a:srcRect b="34362" l="0" r="0" t="4357"/>
              <a:stretch/>
            </p:blipFill>
            <p:spPr>
              <a:xfrm>
                <a:off x="1588606" y="3185161"/>
                <a:ext cx="5726119" cy="121412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/>
          <p:nvPr/>
        </p:nvSpPr>
        <p:spPr>
          <a:xfrm>
            <a:off x="166116" y="999744"/>
            <a:ext cx="7507223" cy="4090022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4"/>
          <p:cNvSpPr txBox="1"/>
          <p:nvPr>
            <p:ph type="title"/>
          </p:nvPr>
        </p:nvSpPr>
        <p:spPr>
          <a:xfrm>
            <a:off x="445759" y="348663"/>
            <a:ext cx="5785485" cy="61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95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Не требуется покупать дорогостоящее оборудование и  брать в штат уникальных специалистов</a:t>
            </a:r>
            <a:endParaRPr/>
          </a:p>
        </p:txBody>
      </p:sp>
      <p:sp>
        <p:nvSpPr>
          <p:cNvPr id="104" name="Google Shape;104;p14"/>
          <p:cNvSpPr/>
          <p:nvPr/>
        </p:nvSpPr>
        <p:spPr>
          <a:xfrm>
            <a:off x="5867400" y="3486150"/>
            <a:ext cx="1295400" cy="9906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+2 500 единиц оборудования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/>
          <p:nvPr/>
        </p:nvSpPr>
        <p:spPr>
          <a:xfrm>
            <a:off x="331207" y="288531"/>
            <a:ext cx="3821429" cy="61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95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rgbClr val="32303D"/>
                </a:solidFill>
                <a:latin typeface="Arial Narrow"/>
                <a:ea typeface="Arial Narrow"/>
                <a:cs typeface="Arial Narrow"/>
                <a:sym typeface="Arial Narrow"/>
              </a:rPr>
              <a:t>Фонд «Сколково» покрывает  затраты своих резидентов на НИОКР</a:t>
            </a:r>
            <a:endParaRPr sz="2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10" name="Google Shape;110;p15"/>
          <p:cNvSpPr/>
          <p:nvPr/>
        </p:nvSpPr>
        <p:spPr>
          <a:xfrm>
            <a:off x="5705856" y="1513332"/>
            <a:ext cx="1645310" cy="121026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5"/>
          <p:cNvSpPr/>
          <p:nvPr/>
        </p:nvSpPr>
        <p:spPr>
          <a:xfrm>
            <a:off x="5977128" y="2909316"/>
            <a:ext cx="1276369" cy="1150526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5"/>
          <p:cNvSpPr txBox="1"/>
          <p:nvPr/>
        </p:nvSpPr>
        <p:spPr>
          <a:xfrm>
            <a:off x="5645493" y="955328"/>
            <a:ext cx="176403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rgbClr val="32303D"/>
                </a:solidFill>
                <a:latin typeface="Arial Narrow"/>
                <a:ea typeface="Arial Narrow"/>
                <a:cs typeface="Arial Narrow"/>
                <a:sym typeface="Arial Narrow"/>
              </a:rPr>
              <a:t>Формы финансирования</a:t>
            </a:r>
            <a:endParaRPr sz="16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491490" y="898397"/>
            <a:ext cx="5503545" cy="3990340"/>
          </a:xfrm>
          <a:custGeom>
            <a:rect b="b" l="l" r="r" t="t"/>
            <a:pathLst>
              <a:path extrusionOk="0" h="3990340" w="5503545">
                <a:moveTo>
                  <a:pt x="0" y="0"/>
                </a:moveTo>
                <a:lnTo>
                  <a:pt x="5503164" y="0"/>
                </a:lnTo>
                <a:lnTo>
                  <a:pt x="5503164" y="3989832"/>
                </a:lnTo>
                <a:lnTo>
                  <a:pt x="0" y="3989832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25900">
            <a:solidFill>
              <a:srgbClr val="9BBB5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569070" y="930226"/>
            <a:ext cx="3425825" cy="415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rgbClr val="32303D"/>
                </a:solidFill>
                <a:latin typeface="Calibri"/>
                <a:ea typeface="Calibri"/>
                <a:cs typeface="Calibri"/>
                <a:sym typeface="Calibri"/>
              </a:rPr>
              <a:t>Для заказчиков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None/>
            </a:pPr>
            <a:r>
              <a:rPr b="1"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Быстрый доступ к нужному оборудованию и компетенциям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6"/>
          <p:cNvSpPr txBox="1"/>
          <p:nvPr/>
        </p:nvSpPr>
        <p:spPr>
          <a:xfrm>
            <a:off x="911997" y="1365543"/>
            <a:ext cx="4933950" cy="1360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14629" lvl="0" marL="227329" marR="5080" rtl="0" algn="l">
              <a:lnSpc>
                <a:spcPct val="1026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Char char="✔"/>
            </a:pPr>
            <a:r>
              <a:rPr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Обширная база аккредитованных поставщиков технологических сервисов для широкого  спектра задач: Прототипирование, Метрология, Биомедицина, Испытания и  Сертификация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27329" marR="36830" rtl="0" algn="l">
              <a:lnSpc>
                <a:spcPct val="103200"/>
              </a:lnSpc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Char char="✔"/>
            </a:pPr>
            <a:r>
              <a:rPr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Помощь в подборе поставщика и сопровождение в процессе заключения и исполнения  сделки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27329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Char char="✔"/>
            </a:pPr>
            <a:r>
              <a:rPr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Возможность покрывать затраты на НИОКР за счет целевого финансирования от фондов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27329" marR="0" rtl="0" algn="l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Char char="✔"/>
            </a:pPr>
            <a:r>
              <a:rPr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Гарантия качественной работы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27329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Char char="✔"/>
            </a:pPr>
            <a:r>
              <a:rPr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Сокращение временных и транзакционных издержек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6"/>
          <p:cNvSpPr txBox="1"/>
          <p:nvPr/>
        </p:nvSpPr>
        <p:spPr>
          <a:xfrm>
            <a:off x="569070" y="2748815"/>
            <a:ext cx="2929255" cy="1644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Подбор лучшего предложения и гарантия качества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6"/>
          <p:cNvSpPr txBox="1"/>
          <p:nvPr/>
        </p:nvSpPr>
        <p:spPr>
          <a:xfrm>
            <a:off x="911997" y="2934722"/>
            <a:ext cx="4861560" cy="1022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14629" lvl="0" marL="22732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Char char="✔"/>
            </a:pPr>
            <a:r>
              <a:rPr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Отправка быстрого запроса предложений группе поставщиков за  минуты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27329" marR="0" rtl="0" algn="l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Char char="✔"/>
            </a:pPr>
            <a:r>
              <a:rPr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Открытые тарифы и прозрачное ценообразование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27329" marR="5080" rtl="0" algn="l">
              <a:lnSpc>
                <a:spcPct val="103200"/>
              </a:lnSpc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Char char="✔"/>
            </a:pPr>
            <a:r>
              <a:rPr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Заказчик получает предложения от нескольких поставщиков сам выбирает с кем будет  работать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27329" marR="415290" rtl="0" algn="l">
              <a:lnSpc>
                <a:spcPct val="103200"/>
              </a:lnSpc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Char char="✔"/>
            </a:pPr>
            <a:r>
              <a:rPr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Получившие результат пользователи формируют рейтинг поставщика, который  формируется на основе взвешенных оценок клиентов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6"/>
          <p:cNvSpPr txBox="1"/>
          <p:nvPr/>
        </p:nvSpPr>
        <p:spPr>
          <a:xfrm>
            <a:off x="569070" y="3978688"/>
            <a:ext cx="4959350" cy="1644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Преодоление технологических барьеров в разработке и коммерциализации  технологии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6"/>
          <p:cNvSpPr txBox="1"/>
          <p:nvPr/>
        </p:nvSpPr>
        <p:spPr>
          <a:xfrm>
            <a:off x="904344" y="4163159"/>
            <a:ext cx="4733290" cy="688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03834" lvl="0" marL="216534" marR="5080" rtl="0" algn="l">
              <a:lnSpc>
                <a:spcPct val="1020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Char char="✔"/>
            </a:pPr>
            <a:r>
              <a:rPr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Решение технологических задач на всем жизненном цикле проекта: от прототипа до  серийного производства и выхода на зарубежные рынки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834" lvl="0" marL="216534" marR="0" rtl="0" algn="l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Char char="✔"/>
            </a:pPr>
            <a:r>
              <a:rPr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Помощь в доработке уровня готовности технологии от чертежа до TRL 8-9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834" lvl="0" marL="216534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Char char="✔"/>
            </a:pPr>
            <a:r>
              <a:rPr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Технологический аудит и due diligence для сделок с инвесторами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6"/>
          <p:cNvSpPr txBox="1"/>
          <p:nvPr/>
        </p:nvSpPr>
        <p:spPr>
          <a:xfrm>
            <a:off x="6128765" y="898397"/>
            <a:ext cx="2723515" cy="3662679"/>
          </a:xfrm>
          <a:prstGeom prst="rect">
            <a:avLst/>
          </a:prstGeom>
          <a:noFill/>
          <a:ln cap="flat" cmpd="sng" w="25900">
            <a:solidFill>
              <a:srgbClr val="4BAC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8400">
            <a:noAutofit/>
          </a:bodyPr>
          <a:lstStyle/>
          <a:p>
            <a:pPr indent="0" lvl="0" marL="7810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rgbClr val="32303D"/>
                </a:solidFill>
                <a:latin typeface="Calibri"/>
                <a:ea typeface="Calibri"/>
                <a:cs typeface="Calibri"/>
                <a:sym typeface="Calibri"/>
              </a:rPr>
              <a:t>Для поставщиков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92735" marR="815975" rtl="0" algn="l">
              <a:lnSpc>
                <a:spcPct val="100000"/>
              </a:lnSpc>
              <a:spcBef>
                <a:spcPts val="53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ru-RU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Площадка для доступа к  платежеспособному спросу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92735" marR="0" rtl="0" algn="l">
              <a:lnSpc>
                <a:spcPct val="100000"/>
              </a:lnSpc>
              <a:spcBef>
                <a:spcPts val="49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ru-RU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Новые клиенты и лидогенерация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92735" marR="19177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ru-RU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Доступ к грантовому финансированию  Сколково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92735" marR="146685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ru-RU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Загрузка свободных производственных  мощностей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92735" marR="203200" rtl="0" algn="l">
              <a:lnSpc>
                <a:spcPct val="100000"/>
              </a:lnSpc>
              <a:spcBef>
                <a:spcPts val="49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ru-RU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Автоматизация рутинных бизнес-  процессов за счет использования CRM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29273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«Сколково» сокращение издержек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92735" marR="98425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ru-RU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Снижение затрат на привлечение новых  клиентов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92735" marR="295275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ru-RU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Внедрение стандартов и повышение  качества обслуживания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92735" marR="149860" rtl="0" algn="l">
              <a:lnSpc>
                <a:spcPct val="100000"/>
              </a:lnSpc>
              <a:spcBef>
                <a:spcPts val="49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ru-RU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Привлекательный профиль компании в  сети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92735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ru-RU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Интеграция в экосистему «Сколково»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6"/>
          <p:cNvSpPr txBox="1"/>
          <p:nvPr>
            <p:ph type="title"/>
          </p:nvPr>
        </p:nvSpPr>
        <p:spPr>
          <a:xfrm>
            <a:off x="354963" y="150712"/>
            <a:ext cx="8434072" cy="61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7100">
            <a:noAutofit/>
          </a:bodyPr>
          <a:lstStyle/>
          <a:p>
            <a:pPr indent="0" lvl="0" marL="22669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/>
              <a:t>ценность сервиса для пользователей</a:t>
            </a:r>
            <a:endParaRPr sz="2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7"/>
          <p:cNvSpPr/>
          <p:nvPr/>
        </p:nvSpPr>
        <p:spPr>
          <a:xfrm>
            <a:off x="491490" y="898397"/>
            <a:ext cx="5503545" cy="3735704"/>
          </a:xfrm>
          <a:custGeom>
            <a:rect b="b" l="l" r="r" t="t"/>
            <a:pathLst>
              <a:path extrusionOk="0" h="3735704" w="5503545">
                <a:moveTo>
                  <a:pt x="0" y="0"/>
                </a:moveTo>
                <a:lnTo>
                  <a:pt x="5503164" y="0"/>
                </a:lnTo>
                <a:lnTo>
                  <a:pt x="5503164" y="3735324"/>
                </a:lnTo>
                <a:lnTo>
                  <a:pt x="0" y="3735324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25900">
            <a:solidFill>
              <a:srgbClr val="F79646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7"/>
          <p:cNvSpPr txBox="1"/>
          <p:nvPr/>
        </p:nvSpPr>
        <p:spPr>
          <a:xfrm>
            <a:off x="569070" y="930226"/>
            <a:ext cx="4966970" cy="427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Для институтов развития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None/>
            </a:pPr>
            <a:r>
              <a:rPr b="1" lang="ru-RU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Повышение эффективности целевого финансирования НИОКР и снижение рисков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7"/>
          <p:cNvSpPr txBox="1"/>
          <p:nvPr/>
        </p:nvSpPr>
        <p:spPr>
          <a:xfrm>
            <a:off x="911970" y="1375427"/>
            <a:ext cx="4785995" cy="1400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14629" lvl="0" marL="227329" marR="387350" rtl="0" algn="l">
              <a:lnSpc>
                <a:spcPct val="1032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Char char="✔"/>
            </a:pPr>
            <a:r>
              <a:rPr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Вместо ФОТ получателя поддержки финансируется услуга профессионального  поставщика – достигается необходимый результат за определенную  цену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27329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Char char="✔"/>
            </a:pPr>
            <a:r>
              <a:rPr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Снижение риска нецелевого расходования средств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27329" marR="0" rtl="0" algn="l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Char char="✔"/>
            </a:pPr>
            <a:r>
              <a:rPr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Прозрачные движения средств от получателя поддержки до конечного  исполнителя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27329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Char char="✔"/>
            </a:pPr>
            <a:r>
              <a:rPr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Прозрачная система отбора соисполнителей проекта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27329" marR="0" rtl="0" algn="l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Char char="✔"/>
            </a:pPr>
            <a:r>
              <a:rPr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Бенчмаркинг и прозрачное ценообразования на услуги соисполнителей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27329" marR="5080" rtl="0" algn="l">
              <a:lnSpc>
                <a:spcPct val="103200"/>
              </a:lnSpc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Char char="✔"/>
            </a:pPr>
            <a:r>
              <a:rPr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Снижение капитальных затрат, высвобожденные средства могут быть направлены на  коммерциализацию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7"/>
          <p:cNvSpPr txBox="1"/>
          <p:nvPr/>
        </p:nvSpPr>
        <p:spPr>
          <a:xfrm>
            <a:off x="569070" y="2793824"/>
            <a:ext cx="5100955" cy="339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Повышение шансов на успешное завершение НИОКР проекта и коммерциализацию  результатов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7"/>
          <p:cNvSpPr txBox="1"/>
          <p:nvPr/>
        </p:nvSpPr>
        <p:spPr>
          <a:xfrm>
            <a:off x="911970" y="3155520"/>
            <a:ext cx="4708525" cy="1209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14629" lvl="0" marL="22732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Char char="✔"/>
            </a:pPr>
            <a:r>
              <a:rPr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Квалифицированные поставщики с релевантным опытом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27329" marR="231775" rtl="0" algn="l">
              <a:lnSpc>
                <a:spcPct val="102099"/>
              </a:lnSpc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Char char="✔"/>
            </a:pPr>
            <a:r>
              <a:rPr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Патентная чистота, поставщики не претендуют на созданную интеллектуальную  собственность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27329" marR="5080" rtl="0" algn="l">
              <a:lnSpc>
                <a:spcPct val="102099"/>
              </a:lnSpc>
              <a:spcBef>
                <a:spcPts val="310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Char char="✔"/>
            </a:pPr>
            <a:r>
              <a:rPr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Использование лучших технологий в процессе научно-исследовательских и опытно-  конструкторских работ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27329" marR="0" rtl="0" algn="l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Char char="✔"/>
            </a:pPr>
            <a:r>
              <a:rPr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Доведение технологии до TRL 8-9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27329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950"/>
              <a:buFont typeface="Noto Sans Symbols"/>
              <a:buChar char="✔"/>
            </a:pPr>
            <a:r>
              <a:rPr lang="ru-RU" sz="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Получатели поддержки могут быть как заказчиками, так и поставщиками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7"/>
          <p:cNvSpPr txBox="1"/>
          <p:nvPr/>
        </p:nvSpPr>
        <p:spPr>
          <a:xfrm>
            <a:off x="6128765" y="898397"/>
            <a:ext cx="2723515" cy="3624579"/>
          </a:xfrm>
          <a:prstGeom prst="rect">
            <a:avLst/>
          </a:prstGeom>
          <a:noFill/>
          <a:ln cap="flat" cmpd="sng" w="25900">
            <a:solidFill>
              <a:srgbClr val="8064A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9675">
            <a:noAutofit/>
          </a:bodyPr>
          <a:lstStyle/>
          <a:p>
            <a:pPr indent="0" lvl="0" marL="7810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Для корпораций и инвесторов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92735" marR="0" rtl="0" algn="l">
              <a:lnSpc>
                <a:spcPct val="10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ru-RU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Бэкофис для аутсорсинга НИОКР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92735" marR="174625" rtl="0" algn="l">
              <a:lnSpc>
                <a:spcPct val="100000"/>
              </a:lnSpc>
              <a:spcBef>
                <a:spcPts val="49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ru-RU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Снижение капитальных затрат и затрат  на работу проектной команды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92735" marR="15367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ru-RU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Бенчмаркинг, быстрая сравнительная  оценка различных задач по разработке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629" lvl="0" marL="292735" marR="133985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ru-RU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Поиск меж- и мультидисциплинарных  решений с использованием технологий  от стартапов на различном уровне  зрелости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5264" lvl="0" marL="292735" marR="0" rtl="0" algn="l">
              <a:lnSpc>
                <a:spcPct val="100000"/>
              </a:lnSpc>
              <a:spcBef>
                <a:spcPts val="49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ru-RU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Эффективный трансфер технологий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5264" lvl="0" marL="292735" marR="379095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ru-RU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Повышение продуктовой отдачи от  вложений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5264" lvl="0" marL="292735" marR="72009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ru-RU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Ускоренная доработка новых  технологий для внедрения в  производство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7"/>
          <p:cNvSpPr txBox="1"/>
          <p:nvPr>
            <p:ph type="title"/>
          </p:nvPr>
        </p:nvSpPr>
        <p:spPr>
          <a:xfrm>
            <a:off x="354963" y="150712"/>
            <a:ext cx="8434072" cy="61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2675">
            <a:noAutofit/>
          </a:bodyPr>
          <a:lstStyle/>
          <a:p>
            <a:pPr indent="0" lvl="0" marL="22669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ценность сервиса для государственных компаний и институтов развития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